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Override26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Override28.xml" ContentType="application/vnd.openxmlformats-officedocument.themeOverride+xml"/>
  <Override PartName="/ppt/theme/themeOverride27.xml" ContentType="application/vnd.openxmlformats-officedocument.themeOverride+xml"/>
  <Override PartName="/ppt/theme/themeOverride5.xml" ContentType="application/vnd.openxmlformats-officedocument.themeOverride+xml"/>
  <Override PartName="/ppt/theme/themeOverride4.xml" ContentType="application/vnd.openxmlformats-officedocument.themeOverride+xml"/>
  <Override PartName="/ppt/theme/themeOverride6.xml" ContentType="application/vnd.openxmlformats-officedocument.themeOverride+xml"/>
  <Override PartName="/ppt/theme/themeOverride8.xml" ContentType="application/vnd.openxmlformats-officedocument.themeOverride+xml"/>
  <Override PartName="/ppt/theme/themeOverride7.xml" ContentType="application/vnd.openxmlformats-officedocument.themeOverride+xml"/>
  <Override PartName="/ppt/theme/themeOverride3.xml" ContentType="application/vnd.openxmlformats-officedocument.themeOverrid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23.xml" ContentType="application/vnd.openxmlformats-officedocument.themeOverride+xml"/>
  <Override PartName="/ppt/theme/themeOverride18.xml" ContentType="application/vnd.openxmlformats-officedocument.themeOverride+xml"/>
  <Override PartName="/ppt/theme/themeOverride17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2.xml" ContentType="application/vnd.openxmlformats-officedocument.themeOverride+xml"/>
  <Override PartName="/ppt/theme/themeOverride21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6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1"/>
  </p:notesMasterIdLst>
  <p:handoutMasterIdLst>
    <p:handoutMasterId r:id="rId32"/>
  </p:handoutMasterIdLst>
  <p:sldIdLst>
    <p:sldId id="310" r:id="rId2"/>
    <p:sldId id="257" r:id="rId3"/>
    <p:sldId id="273" r:id="rId4"/>
    <p:sldId id="282" r:id="rId5"/>
    <p:sldId id="283" r:id="rId6"/>
    <p:sldId id="284" r:id="rId7"/>
    <p:sldId id="307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309" r:id="rId17"/>
    <p:sldId id="295" r:id="rId18"/>
    <p:sldId id="296" r:id="rId19"/>
    <p:sldId id="297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308" r:id="rId28"/>
    <p:sldId id="311" r:id="rId29"/>
    <p:sldId id="306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B54C"/>
    <a:srgbClr val="024A8F"/>
    <a:srgbClr val="344478"/>
    <a:srgbClr val="ACD5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24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3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2CC9C3-4974-4A3C-806A-01753EF068C8}" type="datetimeFigureOut">
              <a:rPr lang="en-US" smtClean="0"/>
              <a:t>9/8/2015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017B6-8779-44B7-9726-626AAD00B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974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63DB0D-3F45-4F04-B766-DF8641F1A57F}" type="datetimeFigureOut">
              <a:rPr lang="en-US" smtClean="0"/>
              <a:t>9/8/2015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CD9364-D0C4-4521-AC35-3BC80DE12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519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58432-F8A5-4248-9FD3-D8B732FED0C4}" type="datetimeFigureOut">
              <a:rPr lang="en-US" smtClean="0"/>
              <a:pPr/>
              <a:t>9/8/2015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E6290-6C6D-4C8C-87D4-6670DC5E3D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169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58432-F8A5-4248-9FD3-D8B732FED0C4}" type="datetimeFigureOut">
              <a:rPr lang="en-US" smtClean="0"/>
              <a:pPr/>
              <a:t>9/8/2015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E6290-6C6D-4C8C-87D4-6670DC5E3D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219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58432-F8A5-4248-9FD3-D8B732FED0C4}" type="datetimeFigureOut">
              <a:rPr lang="en-US" smtClean="0"/>
              <a:pPr/>
              <a:t>9/8/2015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E6290-6C6D-4C8C-87D4-6670DC5E3D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092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58432-F8A5-4248-9FD3-D8B732FED0C4}" type="datetimeFigureOut">
              <a:rPr lang="en-US" smtClean="0"/>
              <a:pPr/>
              <a:t>9/8/2015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E6290-6C6D-4C8C-87D4-6670DC5E3D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415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58432-F8A5-4248-9FD3-D8B732FED0C4}" type="datetimeFigureOut">
              <a:rPr lang="en-US" smtClean="0"/>
              <a:pPr/>
              <a:t>9/8/2015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E6290-6C6D-4C8C-87D4-6670DC5E3D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79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58432-F8A5-4248-9FD3-D8B732FED0C4}" type="datetimeFigureOut">
              <a:rPr lang="en-US" smtClean="0"/>
              <a:pPr/>
              <a:t>9/8/2015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E6290-6C6D-4C8C-87D4-6670DC5E3D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795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58432-F8A5-4248-9FD3-D8B732FED0C4}" type="datetimeFigureOut">
              <a:rPr lang="en-US" smtClean="0"/>
              <a:pPr/>
              <a:t>9/8/2015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E6290-6C6D-4C8C-87D4-6670DC5E3D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658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58432-F8A5-4248-9FD3-D8B732FED0C4}" type="datetimeFigureOut">
              <a:rPr lang="en-US" smtClean="0"/>
              <a:pPr/>
              <a:t>9/8/2015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E6290-6C6D-4C8C-87D4-6670DC5E3D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46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58432-F8A5-4248-9FD3-D8B732FED0C4}" type="datetimeFigureOut">
              <a:rPr lang="en-US" smtClean="0"/>
              <a:pPr/>
              <a:t>9/8/2015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E6290-6C6D-4C8C-87D4-6670DC5E3D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053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58432-F8A5-4248-9FD3-D8B732FED0C4}" type="datetimeFigureOut">
              <a:rPr lang="en-US" smtClean="0"/>
              <a:pPr/>
              <a:t>9/8/2015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E6290-6C6D-4C8C-87D4-6670DC5E3D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032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58432-F8A5-4248-9FD3-D8B732FED0C4}" type="datetimeFigureOut">
              <a:rPr lang="en-US" smtClean="0"/>
              <a:pPr/>
              <a:t>9/8/2015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E6290-6C6D-4C8C-87D4-6670DC5E3D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14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58432-F8A5-4248-9FD3-D8B732FED0C4}" type="datetimeFigureOut">
              <a:rPr lang="en-US" smtClean="0"/>
              <a:pPr/>
              <a:t>9/8/2015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E6290-6C6D-4C8C-87D4-6670DC5E3D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13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6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0.xml"/><Relationship Id="rId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336343" y="841097"/>
            <a:ext cx="6858000" cy="2387600"/>
          </a:xfrm>
        </p:spPr>
        <p:txBody>
          <a:bodyPr/>
          <a:lstStyle/>
          <a:p>
            <a:r>
              <a:rPr lang="en-US" b="1" dirty="0" smtClean="0">
                <a:latin typeface="Calibri" panose="020F0502020204030204" pitchFamily="34" charset="0"/>
              </a:rPr>
              <a:t>Partners in Progress</a:t>
            </a:r>
            <a:endParaRPr lang="en-US" b="1" dirty="0">
              <a:latin typeface="Calibri" panose="020F050202020403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549626"/>
            <a:ext cx="6400800" cy="9144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Forming Bonds with GECs to Build Roads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916" y="710087"/>
            <a:ext cx="1344168" cy="14203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24" y="5019651"/>
            <a:ext cx="2843784" cy="11765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784955"/>
            <a:ext cx="164592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7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1231261"/>
            <a:ext cx="3124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endParaRPr lang="en-US" sz="20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Largest joint transportation project undertaken by KY and IN</a:t>
            </a:r>
          </a:p>
          <a:p>
            <a:pPr fontAlgn="base"/>
            <a:endParaRPr lang="en-US" sz="2000" dirty="0" smtClean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Nearly 20 years between  start of environmental process to completion</a:t>
            </a:r>
          </a:p>
          <a:p>
            <a:pPr fontAlgn="base"/>
            <a:endParaRPr lang="en-US" sz="2000" dirty="0" smtClean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Approximate cost: $2.3 billion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600200"/>
            <a:ext cx="4674993" cy="34588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457200"/>
            <a:ext cx="6858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</a:rPr>
              <a:t>Ohio River Bridges Project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7824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b="5452"/>
          <a:stretch/>
        </p:blipFill>
        <p:spPr>
          <a:xfrm>
            <a:off x="3733800" y="1676400"/>
            <a:ext cx="4838700" cy="36186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2950" y="880154"/>
            <a:ext cx="54102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800" b="1" dirty="0" smtClean="0">
                <a:latin typeface="+mj-lt"/>
              </a:rPr>
              <a:t>Mountain Parkway Expansion</a:t>
            </a:r>
          </a:p>
          <a:p>
            <a:pPr fontAlgn="base"/>
            <a:endParaRPr lang="en-US" sz="20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46-mile transportation </a:t>
            </a:r>
            <a:br>
              <a:rPr lang="en-US" sz="2000" dirty="0" smtClean="0"/>
            </a:br>
            <a:r>
              <a:rPr lang="en-US" sz="2000" dirty="0" smtClean="0"/>
              <a:t>improvement project</a:t>
            </a:r>
          </a:p>
          <a:p>
            <a:pPr fontAlgn="base"/>
            <a:endParaRPr lang="en-US" sz="2000" dirty="0" smtClean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Six- to 10-year </a:t>
            </a:r>
            <a:br>
              <a:rPr lang="en-US" sz="2000" dirty="0" smtClean="0"/>
            </a:br>
            <a:r>
              <a:rPr lang="en-US" sz="2000" dirty="0" smtClean="0"/>
              <a:t>timeframe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Initial estimated </a:t>
            </a:r>
            <a:br>
              <a:rPr lang="en-US" sz="2000" dirty="0" smtClean="0"/>
            </a:br>
            <a:r>
              <a:rPr lang="en-US" sz="2000" dirty="0" smtClean="0"/>
              <a:t>cost: $750 million</a:t>
            </a:r>
          </a:p>
        </p:txBody>
      </p:sp>
    </p:spTree>
    <p:extLst>
      <p:ext uri="{BB962C8B-B14F-4D97-AF65-F5344CB8AC3E}">
        <p14:creationId xmlns:p14="http://schemas.microsoft.com/office/powerpoint/2010/main" val="1385053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838200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800" b="1" dirty="0" smtClean="0">
                <a:latin typeface="+mj-lt"/>
              </a:rPr>
              <a:t>What these projects have in common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" t="25398" r="8715" b="14284"/>
          <a:stretch/>
        </p:blipFill>
        <p:spPr bwMode="auto">
          <a:xfrm>
            <a:off x="304799" y="2819400"/>
            <a:ext cx="8534401" cy="270256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609600" y="1524000"/>
            <a:ext cx="6019800" cy="1477328"/>
          </a:xfrm>
          <a:prstGeom prst="rect">
            <a:avLst/>
          </a:prstGeom>
        </p:spPr>
        <p:txBody>
          <a:bodyPr wrap="square" numCol="2" spcCol="182880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Cost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dirty="0" smtClean="0"/>
              <a:t>Scale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dirty="0" smtClean="0"/>
              <a:t>Complexity</a:t>
            </a:r>
            <a:endParaRPr lang="en-US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dirty="0" smtClean="0"/>
              <a:t>Timetable</a:t>
            </a:r>
            <a:endParaRPr lang="en-US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Public interest</a:t>
            </a:r>
          </a:p>
        </p:txBody>
      </p:sp>
    </p:spTree>
    <p:extLst>
      <p:ext uri="{BB962C8B-B14F-4D97-AF65-F5344CB8AC3E}">
        <p14:creationId xmlns:p14="http://schemas.microsoft.com/office/powerpoint/2010/main" val="36374575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838200"/>
            <a:ext cx="7924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800" b="1" dirty="0" smtClean="0">
                <a:latin typeface="Myriad Pro" pitchFamily="34" charset="0"/>
              </a:rPr>
              <a:t>Why GEC?</a:t>
            </a:r>
          </a:p>
          <a:p>
            <a:pPr fontAlgn="base"/>
            <a:endParaRPr lang="en-US" sz="2000" dirty="0" smtClean="0">
              <a:solidFill>
                <a:schemeClr val="bg1"/>
              </a:solidFill>
            </a:endParaRPr>
          </a:p>
          <a:p>
            <a:pPr fontAlgn="base"/>
            <a:r>
              <a:rPr lang="en-US" sz="2000" dirty="0" smtClean="0"/>
              <a:t>KYTC’s goal for GECs is to provide experience, continuity over life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of </a:t>
            </a:r>
            <a:r>
              <a:rPr lang="en-US" sz="2000" dirty="0" smtClean="0"/>
              <a:t>long-term, </a:t>
            </a:r>
            <a:r>
              <a:rPr lang="en-US" sz="2000" dirty="0" smtClean="0"/>
              <a:t>large-scale projects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925" y="2667000"/>
            <a:ext cx="5604150" cy="373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109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838200"/>
            <a:ext cx="41910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800" b="1" dirty="0" smtClean="0">
                <a:latin typeface="+mj-lt"/>
              </a:rPr>
              <a:t>GECs:</a:t>
            </a:r>
          </a:p>
          <a:p>
            <a:pPr fontAlgn="base"/>
            <a:endParaRPr lang="en-US" sz="20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Complement existing KYTC staff</a:t>
            </a:r>
          </a:p>
          <a:p>
            <a:pPr fontAlgn="base"/>
            <a:endParaRPr lang="en-US" sz="2000" dirty="0" smtClean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Bring experienced, knowledgeable team</a:t>
            </a:r>
          </a:p>
          <a:p>
            <a:pPr fontAlgn="base"/>
            <a:endParaRPr lang="en-US" sz="2000" dirty="0" smtClean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Are scalable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Can expedite project delivery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0600" y="1467334"/>
            <a:ext cx="3996112" cy="2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25841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914400"/>
            <a:ext cx="48768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800" b="1" dirty="0" smtClean="0">
                <a:latin typeface="+mj-lt"/>
              </a:rPr>
              <a:t>Who is the GEC?</a:t>
            </a:r>
          </a:p>
          <a:p>
            <a:pPr fontAlgn="base"/>
            <a:endParaRPr lang="en-US" sz="2000" dirty="0">
              <a:solidFill>
                <a:schemeClr val="bg1"/>
              </a:solidFill>
            </a:endParaRPr>
          </a:p>
          <a:p>
            <a:pPr fontAlgn="base"/>
            <a:r>
              <a:rPr lang="en-US" sz="2000" dirty="0" smtClean="0"/>
              <a:t>The Mountain Parkway team includes:</a:t>
            </a:r>
          </a:p>
          <a:p>
            <a:pPr fontAlgn="base"/>
            <a:endParaRPr lang="en-US" sz="2000" dirty="0" smtClean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Two former deputy SHEs</a:t>
            </a:r>
          </a:p>
          <a:p>
            <a:pPr fontAlgn="base"/>
            <a:endParaRPr lang="en-US" sz="2000" dirty="0" smtClean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Three former assistant SHEs</a:t>
            </a:r>
          </a:p>
          <a:p>
            <a:pPr fontAlgn="base"/>
            <a:endParaRPr lang="en-US" sz="2000" dirty="0" smtClean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Five former directors (construction, design, structures)</a:t>
            </a:r>
          </a:p>
          <a:p>
            <a:pPr fontAlgn="base"/>
            <a:endParaRPr lang="en-US" sz="2000" dirty="0" smtClean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A former CDE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Numerous other former KYTC engineers and managers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048956"/>
            <a:ext cx="2562980" cy="256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4899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838200"/>
            <a:ext cx="37338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800" b="1" dirty="0" smtClean="0">
                <a:latin typeface="+mj-lt"/>
              </a:rPr>
              <a:t>Who is the GEC?</a:t>
            </a:r>
          </a:p>
          <a:p>
            <a:pPr fontAlgn="base"/>
            <a:endParaRPr lang="en-US" sz="2000" dirty="0">
              <a:solidFill>
                <a:schemeClr val="bg1"/>
              </a:solidFill>
            </a:endParaRPr>
          </a:p>
          <a:p>
            <a:pPr fontAlgn="base"/>
            <a:r>
              <a:rPr lang="en-US" sz="2000" dirty="0" smtClean="0"/>
              <a:t>The Ohio River Bridges team includes:</a:t>
            </a:r>
          </a:p>
          <a:p>
            <a:pPr fontAlgn="base"/>
            <a:endParaRPr lang="en-US" sz="2000" dirty="0" smtClean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Two former deputy SHEs</a:t>
            </a:r>
          </a:p>
          <a:p>
            <a:pPr fontAlgn="base"/>
            <a:endParaRPr lang="en-US" sz="2000" dirty="0" smtClean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One former assistant SHE</a:t>
            </a:r>
          </a:p>
          <a:p>
            <a:pPr fontAlgn="base"/>
            <a:endParaRPr lang="en-US" sz="2000" dirty="0" smtClean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Four former directors (construction, design)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Numerous other former KYTC engineers and managers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648476"/>
            <a:ext cx="2928242" cy="121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5415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838200"/>
            <a:ext cx="685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800" b="1" dirty="0" smtClean="0">
                <a:latin typeface="+mj-lt"/>
              </a:rPr>
              <a:t>GEC benefits:</a:t>
            </a:r>
          </a:p>
          <a:p>
            <a:pPr fontAlgn="base"/>
            <a:endParaRPr lang="en-US" sz="20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Scalable: Resources may be added or reduced as needed</a:t>
            </a:r>
            <a:br>
              <a:rPr lang="en-US" sz="2000" dirty="0" smtClean="0"/>
            </a:br>
            <a:endParaRPr lang="en-US" sz="2000" dirty="0" smtClean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Focused: Team’s attention is solely on project delivery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972985"/>
            <a:ext cx="4655335" cy="31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7803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424190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800" b="1" dirty="0" smtClean="0">
                <a:latin typeface="+mj-lt"/>
              </a:rPr>
              <a:t>Roles on project team: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58368"/>
            <a:ext cx="6634221" cy="42933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5400" y="5647898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KYTC project manager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District liaisons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05421" y="5650173"/>
            <a:ext cx="312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Consultant team </a:t>
            </a:r>
            <a:br>
              <a:rPr lang="en-US" sz="2000" dirty="0" smtClean="0"/>
            </a:br>
            <a:r>
              <a:rPr lang="en-US" sz="2000" dirty="0" smtClean="0"/>
              <a:t>project manager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Managers of key areas</a:t>
            </a:r>
          </a:p>
        </p:txBody>
      </p:sp>
    </p:spTree>
    <p:extLst>
      <p:ext uri="{BB962C8B-B14F-4D97-AF65-F5344CB8AC3E}">
        <p14:creationId xmlns:p14="http://schemas.microsoft.com/office/powerpoint/2010/main" val="31239161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374858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800" b="1" dirty="0" smtClean="0"/>
              <a:t>GEC may have wide area of responsibility:</a:t>
            </a:r>
          </a:p>
          <a:p>
            <a:pPr fontAlgn="base"/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" y="1117482"/>
            <a:ext cx="6477000" cy="5105400"/>
          </a:xfrm>
          <a:prstGeom prst="rect">
            <a:avLst/>
          </a:prstGeom>
        </p:spPr>
        <p:txBody>
          <a:bodyPr wrap="square" numCol="1" spcCol="0">
            <a:no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/>
              <a:t>Preliminary design</a:t>
            </a:r>
          </a:p>
          <a:p>
            <a:pPr fontAlgn="base"/>
            <a:endParaRPr lang="en-US" sz="2000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/>
              <a:t>Environmental</a:t>
            </a:r>
          </a:p>
          <a:p>
            <a:pPr fontAlgn="base"/>
            <a:endParaRPr lang="en-US" sz="2000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/>
              <a:t>General project management</a:t>
            </a:r>
          </a:p>
          <a:p>
            <a:pPr fontAlgn="base"/>
            <a:endParaRPr lang="en-US" sz="2000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/>
              <a:t>Preparation of contract RFP</a:t>
            </a:r>
          </a:p>
          <a:p>
            <a:pPr fontAlgn="base"/>
            <a:endParaRPr lang="en-US" sz="2000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/>
              <a:t>Contract administration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Financial </a:t>
            </a:r>
            <a:r>
              <a:rPr lang="en-US" sz="2000" dirty="0"/>
              <a:t>and project </a:t>
            </a:r>
            <a:r>
              <a:rPr lang="en-US" sz="2000" dirty="0" smtClean="0"/>
              <a:t>management </a:t>
            </a:r>
            <a:r>
              <a:rPr lang="en-US" sz="2000" dirty="0"/>
              <a:t>plans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Construction oversight, supervision and inspection</a:t>
            </a:r>
            <a:endParaRPr lang="en-US" sz="2000" dirty="0"/>
          </a:p>
          <a:p>
            <a:pPr fontAlgn="base"/>
            <a:endParaRPr lang="en-US" sz="2000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Right-of-way acquisition</a:t>
            </a:r>
            <a:endParaRPr lang="en-US" sz="2000" dirty="0"/>
          </a:p>
          <a:p>
            <a:pPr fontAlgn="base"/>
            <a:endParaRPr lang="en-US" sz="2000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/>
              <a:t>Utility </a:t>
            </a:r>
            <a:r>
              <a:rPr lang="en-US" sz="2000" dirty="0" smtClean="0"/>
              <a:t>coordination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05855"/>
            <a:ext cx="4114800" cy="274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609600"/>
            <a:ext cx="693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+mj-lt"/>
              </a:rPr>
              <a:t>Partners in Progress</a:t>
            </a:r>
            <a:endParaRPr lang="en-US" sz="2800" b="1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24400" y="1371600"/>
            <a:ext cx="3962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Presented by</a:t>
            </a:r>
          </a:p>
          <a:p>
            <a:endParaRPr lang="en-US" sz="2000" dirty="0" smtClean="0"/>
          </a:p>
          <a:p>
            <a:r>
              <a:rPr lang="en-US" sz="2000" b="1" dirty="0" smtClean="0"/>
              <a:t>Andy Barber</a:t>
            </a:r>
          </a:p>
          <a:p>
            <a:r>
              <a:rPr lang="en-US" sz="2000" dirty="0"/>
              <a:t>KYTC Project Manager,</a:t>
            </a:r>
          </a:p>
          <a:p>
            <a:r>
              <a:rPr lang="en-US" sz="2000" dirty="0" smtClean="0"/>
              <a:t>Ohio River Bridges Project</a:t>
            </a:r>
            <a:endParaRPr lang="en-US" sz="2000" dirty="0"/>
          </a:p>
          <a:p>
            <a:r>
              <a:rPr lang="en-US" sz="2000" dirty="0" smtClean="0"/>
              <a:t> </a:t>
            </a:r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b="1" dirty="0" smtClean="0"/>
              <a:t>Marshall Carrier</a:t>
            </a:r>
          </a:p>
          <a:p>
            <a:r>
              <a:rPr lang="en-US" sz="2000" dirty="0"/>
              <a:t>KYTC Project Manager,</a:t>
            </a:r>
          </a:p>
          <a:p>
            <a:r>
              <a:rPr lang="en-US" sz="2000" dirty="0"/>
              <a:t>Mountain Parkway </a:t>
            </a:r>
          </a:p>
          <a:p>
            <a:r>
              <a:rPr lang="en-US" sz="2000" dirty="0"/>
              <a:t>Expansion</a:t>
            </a:r>
          </a:p>
          <a:p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33" y="1447800"/>
            <a:ext cx="3201855" cy="21428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52" y="3810000"/>
            <a:ext cx="3200400" cy="213408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81000"/>
            <a:ext cx="7924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800" b="1" dirty="0" smtClean="0">
                <a:latin typeface="+mj-lt"/>
              </a:rPr>
              <a:t>Communications approaches</a:t>
            </a:r>
          </a:p>
          <a:p>
            <a:pPr fontAlgn="base"/>
            <a:endParaRPr lang="en-US" sz="20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Project identity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Team communication (GEC, cabinet, districts)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Public information and media relations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Open-house meetings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Milestone events</a:t>
            </a:r>
          </a:p>
          <a:p>
            <a:pPr fontAlgn="base"/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514600"/>
            <a:ext cx="5760720" cy="384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737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3250" y="1156662"/>
            <a:ext cx="3048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Project websites</a:t>
            </a:r>
          </a:p>
          <a:p>
            <a:pPr fontAlgn="base"/>
            <a:endParaRPr lang="en-US" sz="2000" dirty="0" smtClean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Social media</a:t>
            </a:r>
          </a:p>
          <a:p>
            <a:pPr fontAlgn="base"/>
            <a:endParaRPr lang="en-US" sz="2000" dirty="0" smtClean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E-mail communications and e-newsletters</a:t>
            </a:r>
          </a:p>
          <a:p>
            <a:pPr fontAlgn="base"/>
            <a:endParaRPr lang="en-US" sz="2000" dirty="0" smtClean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Updates for community leaders</a:t>
            </a:r>
          </a:p>
          <a:p>
            <a:pPr marL="800100" lvl="1" indent="-342900" fontAlgn="base">
              <a:buFont typeface="Wingdings" panose="05000000000000000000" pitchFamily="2" charset="2"/>
              <a:buChar char="§"/>
            </a:pPr>
            <a:r>
              <a:rPr lang="en-US" sz="2000" dirty="0" smtClean="0"/>
              <a:t>Stakeholder </a:t>
            </a:r>
            <a:r>
              <a:rPr lang="en-US" sz="2000" dirty="0"/>
              <a:t>b</a:t>
            </a:r>
            <a:r>
              <a:rPr lang="en-US" sz="2000" dirty="0" smtClean="0"/>
              <a:t>riefings</a:t>
            </a:r>
          </a:p>
          <a:p>
            <a:pPr marL="800100" lvl="1" indent="-342900" fontAlgn="base">
              <a:buFont typeface="Wingdings" panose="05000000000000000000" pitchFamily="2" charset="2"/>
              <a:buChar char="§"/>
            </a:pPr>
            <a:r>
              <a:rPr lang="en-US" sz="2000" dirty="0" smtClean="0"/>
              <a:t>Mountain Parkway Awareness Council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192" t="7690" r="60529" b="32705"/>
          <a:stretch/>
        </p:blipFill>
        <p:spPr bwMode="auto">
          <a:xfrm>
            <a:off x="3981450" y="3886200"/>
            <a:ext cx="4667204" cy="24526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2" r="4494" b="15000"/>
          <a:stretch/>
        </p:blipFill>
        <p:spPr bwMode="auto">
          <a:xfrm>
            <a:off x="3981450" y="1139602"/>
            <a:ext cx="4648200" cy="2590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3250" y="384877"/>
            <a:ext cx="56261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</a:rPr>
              <a:t>Communications approaches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9671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24558" y="5019917"/>
            <a:ext cx="6781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Make sure all the pieces fit together</a:t>
            </a:r>
          </a:p>
          <a:p>
            <a:pPr fontAlgn="base"/>
            <a:endParaRPr lang="en-US" sz="2000" dirty="0" smtClean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Make sure all the work is done</a:t>
            </a:r>
          </a:p>
          <a:p>
            <a:pPr fontAlgn="base"/>
            <a:endParaRPr lang="en-US" sz="2000" dirty="0" smtClean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Deliver the project, not the bureaucracy</a:t>
            </a:r>
          </a:p>
          <a:p>
            <a:pPr fontAlgn="base"/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558" y="457200"/>
            <a:ext cx="6109106" cy="44103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62023" y="609600"/>
            <a:ext cx="58341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</a:rPr>
              <a:t>Where does project manager fit in?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655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95102"/>
            <a:ext cx="4594860" cy="3773356"/>
          </a:xfrm>
          <a:prstGeom prst="rect">
            <a:avLst/>
          </a:prstGeom>
          <a:effectLst/>
        </p:spPr>
      </p:pic>
      <p:sp>
        <p:nvSpPr>
          <p:cNvPr id="4" name="TextBox 3"/>
          <p:cNvSpPr txBox="1"/>
          <p:nvPr/>
        </p:nvSpPr>
        <p:spPr>
          <a:xfrm>
            <a:off x="457200" y="385227"/>
            <a:ext cx="5410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800" b="1" dirty="0" smtClean="0">
                <a:latin typeface="+mj-lt"/>
              </a:rPr>
              <a:t>GECs manage critical path by</a:t>
            </a:r>
          </a:p>
          <a:p>
            <a:pPr fontAlgn="base"/>
            <a:endParaRPr lang="en-US" sz="2000" dirty="0">
              <a:solidFill>
                <a:schemeClr val="bg1"/>
              </a:solidFill>
            </a:endParaRPr>
          </a:p>
          <a:p>
            <a:pPr fontAlgn="base"/>
            <a:endParaRPr lang="en-US" sz="20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410200" y="1346240"/>
            <a:ext cx="317754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Maintaining intense focus on one </a:t>
            </a:r>
            <a:r>
              <a:rPr lang="en-US" dirty="0" smtClean="0"/>
              <a:t>project</a:t>
            </a:r>
          </a:p>
          <a:p>
            <a:pPr fontAlgn="base"/>
            <a:endParaRPr lang="en-US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Having flexibility to add </a:t>
            </a:r>
            <a:r>
              <a:rPr lang="en-US" dirty="0" smtClean="0"/>
              <a:t>resources</a:t>
            </a:r>
          </a:p>
          <a:p>
            <a:pPr fontAlgn="base"/>
            <a:endParaRPr lang="en-US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Providing commitment to longer-term </a:t>
            </a:r>
            <a:r>
              <a:rPr lang="en-US" dirty="0" smtClean="0"/>
              <a:t>projects</a:t>
            </a:r>
          </a:p>
          <a:p>
            <a:pPr fontAlgn="base"/>
            <a:endParaRPr lang="en-US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Bringing experience to anticipate/avoid pitfalls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7199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838200"/>
            <a:ext cx="7848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800" b="1" dirty="0" smtClean="0">
                <a:latin typeface="+mj-lt"/>
              </a:rPr>
              <a:t>GEC accomplishments: Ohio River Bridges</a:t>
            </a:r>
          </a:p>
          <a:p>
            <a:pPr fontAlgn="base"/>
            <a:endParaRPr lang="en-US" sz="2000" dirty="0" smtClean="0"/>
          </a:p>
          <a:p>
            <a:pPr fontAlgn="base"/>
            <a:endParaRPr lang="en-US" sz="20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327" y="3733800"/>
            <a:ext cx="4306865" cy="28696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0460" y="1407586"/>
            <a:ext cx="7848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/>
              <a:t>Cut costs from $4.1 billion to $2.3 billion</a:t>
            </a:r>
          </a:p>
          <a:p>
            <a:pPr marL="800100" lvl="1" indent="-342900" fontAlgn="base">
              <a:buFont typeface="Wingdings" panose="05000000000000000000" pitchFamily="2" charset="2"/>
              <a:buChar char="§"/>
            </a:pPr>
            <a:r>
              <a:rPr lang="en-US" sz="2000" dirty="0"/>
              <a:t>Provided alternative design</a:t>
            </a:r>
          </a:p>
          <a:p>
            <a:pPr lvl="1" fontAlgn="base"/>
            <a:endParaRPr lang="en-US" sz="2000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/>
              <a:t>Sped delivery</a:t>
            </a:r>
          </a:p>
          <a:p>
            <a:pPr marL="800100" lvl="1" indent="-342900" fontAlgn="base">
              <a:buFont typeface="Wingdings" panose="05000000000000000000" pitchFamily="2" charset="2"/>
              <a:buChar char="§"/>
            </a:pPr>
            <a:r>
              <a:rPr lang="en-US" sz="2000" dirty="0"/>
              <a:t>Wrote RFP in seven months, compared with typical 18-month time frame</a:t>
            </a:r>
          </a:p>
          <a:p>
            <a:pPr marL="800100" lvl="1" indent="-342900" fontAlgn="base">
              <a:buFont typeface="Wingdings" panose="05000000000000000000" pitchFamily="2" charset="2"/>
              <a:buChar char="§"/>
            </a:pPr>
            <a:r>
              <a:rPr lang="en-US" sz="2000" dirty="0"/>
              <a:t>Five-year construction schedule cut to about three </a:t>
            </a:r>
            <a:r>
              <a:rPr lang="en-US" sz="2000" dirty="0" smtClean="0"/>
              <a:t>years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3002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8379" y="457200"/>
            <a:ext cx="8001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800" b="1" dirty="0" smtClean="0">
                <a:latin typeface="+mj-lt"/>
              </a:rPr>
              <a:t>GEC accomplishments: Mountain Parkway Expansion</a:t>
            </a:r>
          </a:p>
          <a:p>
            <a:pPr fontAlgn="base"/>
            <a:endParaRPr lang="en-US" sz="2800" dirty="0">
              <a:solidFill>
                <a:schemeClr val="bg1"/>
              </a:solidFill>
              <a:latin typeface="+mj-lt"/>
            </a:endParaRPr>
          </a:p>
          <a:p>
            <a:pPr fontAlgn="base"/>
            <a:endParaRPr lang="en-US" sz="2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90182" y="1219200"/>
            <a:ext cx="4158018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/>
              <a:t>Found $40 million in cost savings</a:t>
            </a:r>
          </a:p>
          <a:p>
            <a:pPr fontAlgn="base"/>
            <a:endParaRPr lang="en-US" sz="2000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/>
              <a:t>Restaurant Row</a:t>
            </a:r>
          </a:p>
          <a:p>
            <a:pPr marL="800100" lvl="1" indent="-342900" fontAlgn="base">
              <a:buFont typeface="Courier New" panose="02070309020205020404" pitchFamily="49" charset="0"/>
              <a:buChar char="o"/>
            </a:pPr>
            <a:r>
              <a:rPr lang="en-US" sz="2000" dirty="0"/>
              <a:t>$24 million TIGER grant</a:t>
            </a:r>
          </a:p>
          <a:p>
            <a:pPr marL="1257300" lvl="2" indent="-342900" fontAlgn="base">
              <a:buFont typeface="Wingdings" panose="05000000000000000000" pitchFamily="2" charset="2"/>
              <a:buChar char="§"/>
            </a:pPr>
            <a:r>
              <a:rPr lang="en-US" sz="2000" dirty="0"/>
              <a:t>Engaged additional financial resource</a:t>
            </a:r>
          </a:p>
          <a:p>
            <a:pPr marL="1257300" lvl="2" indent="-342900" fontAlgn="base">
              <a:buFont typeface="Wingdings" panose="05000000000000000000" pitchFamily="2" charset="2"/>
              <a:buChar char="§"/>
            </a:pPr>
            <a:r>
              <a:rPr lang="en-US" sz="2000" dirty="0"/>
              <a:t>Completed application in two </a:t>
            </a:r>
            <a:r>
              <a:rPr lang="en-US" sz="2000" dirty="0" smtClean="0"/>
              <a:t>weeks</a:t>
            </a:r>
          </a:p>
          <a:p>
            <a:pPr lvl="2" fontAlgn="base"/>
            <a:endParaRPr lang="en-US" sz="2000" dirty="0"/>
          </a:p>
          <a:p>
            <a:pPr marL="804672" lvl="2" indent="-342900" fontAlgn="base">
              <a:buFont typeface="Courier New" panose="02070309020205020404" pitchFamily="49" charset="0"/>
              <a:buChar char="o"/>
            </a:pPr>
            <a:r>
              <a:rPr lang="en-US" sz="2000" dirty="0"/>
              <a:t>Aggressive schedule: Two years from line and grade to construction</a:t>
            </a:r>
          </a:p>
          <a:p>
            <a:pPr marL="342900" indent="-342900" fontAlgn="base">
              <a:buFont typeface="Courier New" panose="02070309020205020404" pitchFamily="49" charset="0"/>
              <a:buChar char="o"/>
            </a:pPr>
            <a:endParaRPr lang="en-US" sz="2000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720" y="1090417"/>
            <a:ext cx="3568446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446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838200"/>
            <a:ext cx="78486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800" b="1" dirty="0" smtClean="0">
                <a:latin typeface="+mj-lt"/>
              </a:rPr>
              <a:t>Myths about the GEC</a:t>
            </a:r>
          </a:p>
          <a:p>
            <a:pPr fontAlgn="base"/>
            <a:endParaRPr lang="en-US" sz="2000" dirty="0" smtClean="0"/>
          </a:p>
          <a:p>
            <a:pPr fontAlgn="base"/>
            <a:r>
              <a:rPr lang="en-US" sz="2000" b="1" dirty="0" smtClean="0"/>
              <a:t>Myth 1:</a:t>
            </a:r>
            <a:r>
              <a:rPr lang="en-US" sz="2000" dirty="0" smtClean="0"/>
              <a:t> GECs are taking over the Cabinet</a:t>
            </a:r>
          </a:p>
          <a:p>
            <a:pPr fontAlgn="base"/>
            <a:endParaRPr lang="en-US" sz="2000" dirty="0"/>
          </a:p>
          <a:p>
            <a:pPr fontAlgn="base"/>
            <a:r>
              <a:rPr lang="en-US" sz="2000" b="1" dirty="0" smtClean="0"/>
              <a:t>Fact:</a:t>
            </a:r>
            <a:r>
              <a:rPr lang="en-US" sz="2000" dirty="0" smtClean="0"/>
              <a:t> GECs focus on specific projects, not broad programs</a:t>
            </a:r>
          </a:p>
          <a:p>
            <a:pPr lvl="1" fontAlgn="base"/>
            <a:endParaRPr lang="en-US" sz="2000" dirty="0" smtClean="0"/>
          </a:p>
          <a:p>
            <a:pPr marL="342900" lvl="1" indent="-342900" fontAlgn="base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800100" lvl="2" indent="-342900" fontAlgn="base">
              <a:buFont typeface="Arial" panose="020B0604020202020204" pitchFamily="34" charset="0"/>
              <a:buChar char="•"/>
            </a:pPr>
            <a:endParaRPr lang="en-US" sz="2000" dirty="0"/>
          </a:p>
          <a:p>
            <a:pPr fontAlgn="base"/>
            <a:endParaRPr lang="en-US" sz="2000" dirty="0" smtClean="0"/>
          </a:p>
          <a:p>
            <a:pPr fontAlgn="base"/>
            <a:endParaRPr lang="en-US" sz="20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909" y="3048000"/>
            <a:ext cx="5009581" cy="333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1541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838200"/>
            <a:ext cx="80772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800" b="1" dirty="0" smtClean="0">
                <a:latin typeface="+mj-lt"/>
              </a:rPr>
              <a:t>Myths about the GEC</a:t>
            </a:r>
          </a:p>
          <a:p>
            <a:pPr fontAlgn="base"/>
            <a:endParaRPr lang="en-US" sz="2000" dirty="0" smtClean="0"/>
          </a:p>
          <a:p>
            <a:pPr marL="0" lvl="1" fontAlgn="base"/>
            <a:r>
              <a:rPr lang="en-US" sz="2000" b="1" dirty="0"/>
              <a:t>Myth 2:</a:t>
            </a:r>
            <a:r>
              <a:rPr lang="en-US" sz="2000" dirty="0"/>
              <a:t> KYTC is outsourcing decision-making for the </a:t>
            </a:r>
            <a:r>
              <a:rPr lang="en-US" sz="2000" dirty="0" smtClean="0"/>
              <a:t>project</a:t>
            </a:r>
          </a:p>
          <a:p>
            <a:pPr marL="0" lvl="1" fontAlgn="base"/>
            <a:endParaRPr lang="en-US" sz="2000" dirty="0"/>
          </a:p>
          <a:p>
            <a:pPr marL="0" lvl="1" fontAlgn="base"/>
            <a:r>
              <a:rPr lang="en-US" sz="2000" b="1" dirty="0" smtClean="0"/>
              <a:t>Fact</a:t>
            </a:r>
            <a:r>
              <a:rPr lang="en-US" sz="2000" b="1" dirty="0"/>
              <a:t>:</a:t>
            </a:r>
            <a:r>
              <a:rPr lang="en-US" sz="2000" dirty="0"/>
              <a:t> KYTC provides oversight of </a:t>
            </a:r>
            <a:r>
              <a:rPr lang="en-US" sz="2000" dirty="0" smtClean="0"/>
              <a:t>GEC</a:t>
            </a:r>
          </a:p>
          <a:p>
            <a:pPr marL="0" lvl="1" fontAlgn="base"/>
            <a:endParaRPr lang="en-US" sz="2000" dirty="0"/>
          </a:p>
          <a:p>
            <a:pPr marL="0" lvl="1" fontAlgn="base"/>
            <a:r>
              <a:rPr lang="en-US" sz="2000" b="1" dirty="0" smtClean="0"/>
              <a:t>Fact</a:t>
            </a:r>
            <a:r>
              <a:rPr lang="en-US" sz="2000" b="1" dirty="0"/>
              <a:t>:</a:t>
            </a:r>
            <a:r>
              <a:rPr lang="en-US" sz="2000" dirty="0"/>
              <a:t> GEC coordinates with/engages district staff</a:t>
            </a:r>
            <a:endParaRPr lang="en-US" sz="2000" dirty="0" smtClean="0"/>
          </a:p>
          <a:p>
            <a:pPr marL="342900" lvl="1" indent="-342900" fontAlgn="base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800100" lvl="2" indent="-342900" fontAlgn="base">
              <a:buFont typeface="Arial" panose="020B0604020202020204" pitchFamily="34" charset="0"/>
              <a:buChar char="•"/>
            </a:pPr>
            <a:endParaRPr lang="en-US" sz="2000" dirty="0"/>
          </a:p>
          <a:p>
            <a:pPr fontAlgn="base"/>
            <a:endParaRPr lang="en-US" sz="2000" dirty="0" smtClean="0"/>
          </a:p>
          <a:p>
            <a:pPr fontAlgn="base"/>
            <a:endParaRPr lang="en-US" sz="20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0" r="20740" b="17925"/>
          <a:stretch/>
        </p:blipFill>
        <p:spPr>
          <a:xfrm>
            <a:off x="2616814" y="3581397"/>
            <a:ext cx="4327272" cy="276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210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838200"/>
            <a:ext cx="80772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800" b="1" dirty="0" smtClean="0">
                <a:latin typeface="+mj-lt"/>
              </a:rPr>
              <a:t>Myths about the GEC</a:t>
            </a:r>
          </a:p>
          <a:p>
            <a:pPr fontAlgn="base"/>
            <a:endParaRPr lang="en-US" sz="2000" dirty="0" smtClean="0"/>
          </a:p>
          <a:p>
            <a:pPr marL="0" lvl="1" fontAlgn="base"/>
            <a:r>
              <a:rPr lang="en-US" sz="2000" b="1" dirty="0"/>
              <a:t>Myth </a:t>
            </a:r>
            <a:r>
              <a:rPr lang="en-US" sz="2000" b="1" dirty="0" smtClean="0"/>
              <a:t>3:</a:t>
            </a:r>
            <a:r>
              <a:rPr lang="en-US" sz="2000" dirty="0" smtClean="0"/>
              <a:t> GECs are only useful for mega projects</a:t>
            </a:r>
            <a:endParaRPr lang="en-US" sz="2000" dirty="0" smtClean="0"/>
          </a:p>
          <a:p>
            <a:pPr marL="0" lvl="1" fontAlgn="base"/>
            <a:endParaRPr lang="en-US" sz="2000" dirty="0"/>
          </a:p>
          <a:p>
            <a:pPr marL="0" lvl="1" fontAlgn="base"/>
            <a:r>
              <a:rPr lang="en-US" sz="2000" b="1" dirty="0" smtClean="0"/>
              <a:t>Fact</a:t>
            </a:r>
            <a:r>
              <a:rPr lang="en-US" sz="2000" b="1" dirty="0"/>
              <a:t>:</a:t>
            </a:r>
            <a:r>
              <a:rPr lang="en-US" sz="2000" dirty="0"/>
              <a:t> </a:t>
            </a:r>
            <a:r>
              <a:rPr lang="en-US" sz="2000" dirty="0" smtClean="0"/>
              <a:t>GECs can be scaled – the right team is the key.</a:t>
            </a:r>
          </a:p>
          <a:p>
            <a:pPr marL="800100" lvl="2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Can support programs with wide scope.</a:t>
            </a:r>
          </a:p>
          <a:p>
            <a:pPr marL="800100" lvl="2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GECs can be used to expedite priority projects. </a:t>
            </a:r>
            <a:endParaRPr lang="en-US" sz="2000" dirty="0" smtClean="0"/>
          </a:p>
          <a:p>
            <a:pPr marL="1257300" lvl="3" indent="-342900" fontAlgn="base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0" lvl="1" fontAlgn="base"/>
            <a:r>
              <a:rPr lang="en-US" sz="2000" dirty="0"/>
              <a:t>	</a:t>
            </a:r>
            <a:endParaRPr lang="en-US" sz="2000" dirty="0" smtClean="0"/>
          </a:p>
          <a:p>
            <a:pPr marL="342900" lvl="1" indent="-342900" fontAlgn="base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800100" lvl="2" indent="-342900" fontAlgn="base">
              <a:buFont typeface="Arial" panose="020B0604020202020204" pitchFamily="34" charset="0"/>
              <a:buChar char="•"/>
            </a:pPr>
            <a:endParaRPr lang="en-US" sz="2000" dirty="0"/>
          </a:p>
          <a:p>
            <a:pPr fontAlgn="base"/>
            <a:endParaRPr lang="en-US" sz="2000" dirty="0" smtClean="0"/>
          </a:p>
          <a:p>
            <a:pPr fontAlgn="base"/>
            <a:endParaRPr lang="en-US" sz="20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524" y="3581397"/>
            <a:ext cx="4141852" cy="276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3239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838200"/>
            <a:ext cx="7848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800" b="1" dirty="0" smtClean="0">
                <a:latin typeface="+mj-lt"/>
              </a:rPr>
              <a:t>Questions?</a:t>
            </a:r>
          </a:p>
          <a:p>
            <a:pPr fontAlgn="base"/>
            <a:endParaRPr lang="en-US" sz="2000" dirty="0">
              <a:solidFill>
                <a:schemeClr val="bg1"/>
              </a:solidFill>
            </a:endParaRPr>
          </a:p>
          <a:p>
            <a:pPr fontAlgn="base"/>
            <a:endParaRPr lang="en-US" sz="2000" dirty="0" smtClean="0"/>
          </a:p>
          <a:p>
            <a:pPr fontAlgn="base"/>
            <a:endParaRPr lang="en-US" sz="2000" dirty="0" smtClean="0"/>
          </a:p>
        </p:txBody>
      </p:sp>
      <p:pic>
        <p:nvPicPr>
          <p:cNvPr id="5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561475"/>
            <a:ext cx="5893849" cy="392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1952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457200"/>
            <a:ext cx="8059611" cy="30482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185" y="1981332"/>
            <a:ext cx="3506766" cy="26313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16" y="3886200"/>
            <a:ext cx="3860389" cy="257540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255" y="960112"/>
            <a:ext cx="28600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What are GECs?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How are GECs contributing to two </a:t>
            </a:r>
            <a:r>
              <a:rPr lang="en-US" sz="2000" dirty="0" smtClean="0"/>
              <a:t>current KYTC </a:t>
            </a:r>
            <a:r>
              <a:rPr lang="en-US" sz="2000" dirty="0" smtClean="0"/>
              <a:t>projects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Insights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Discuss ‘fictions’ about GECs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Q &amp; A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8" b="14482"/>
          <a:stretch/>
        </p:blipFill>
        <p:spPr>
          <a:xfrm>
            <a:off x="3616147" y="776396"/>
            <a:ext cx="5117598" cy="2971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345" y="3962400"/>
            <a:ext cx="5486400" cy="24917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7255" y="253176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800" b="1" dirty="0">
                <a:latin typeface="+mj-lt"/>
              </a:rPr>
              <a:t>Goals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9679377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2" t="6262" r="6600" b="6069"/>
          <a:stretch/>
        </p:blipFill>
        <p:spPr>
          <a:xfrm>
            <a:off x="1126147" y="762000"/>
            <a:ext cx="7099789" cy="54216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1333619"/>
            <a:ext cx="32267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endParaRPr lang="en-US" sz="20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Understanding needs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Building a team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Managing critical paths</a:t>
            </a:r>
          </a:p>
          <a:p>
            <a:pPr fontAlgn="base"/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71955" y="933509"/>
            <a:ext cx="695398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j-lt"/>
              </a:rPr>
              <a:t>Key responsibilities of project manager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5233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914400"/>
            <a:ext cx="79248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800" b="1" dirty="0" smtClean="0">
                <a:latin typeface="+mj-lt"/>
              </a:rPr>
              <a:t>What is a GEC?</a:t>
            </a:r>
          </a:p>
          <a:p>
            <a:pPr fontAlgn="base"/>
            <a:endParaRPr lang="en-US" sz="2000" dirty="0">
              <a:solidFill>
                <a:schemeClr val="bg1"/>
              </a:solidFill>
            </a:endParaRPr>
          </a:p>
          <a:p>
            <a:pPr fontAlgn="base"/>
            <a:r>
              <a:rPr lang="en-US" sz="2000" dirty="0" smtClean="0"/>
              <a:t>A General Engineering Consultant is a team of experts that operates as an extension of the KYTC to provide services critical to project delivery.</a:t>
            </a:r>
          </a:p>
          <a:p>
            <a:pPr fontAlgn="base"/>
            <a:endParaRPr lang="en-US" sz="2000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An alternate tool in the </a:t>
            </a:r>
            <a:br>
              <a:rPr lang="en-US" sz="2000" dirty="0" smtClean="0"/>
            </a:br>
            <a:r>
              <a:rPr lang="en-US" sz="2000" dirty="0" smtClean="0"/>
              <a:t>toolbox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Extension of Cabinet and </a:t>
            </a:r>
            <a:br>
              <a:rPr lang="en-US" sz="2000" dirty="0" smtClean="0"/>
            </a:br>
            <a:r>
              <a:rPr lang="en-US" sz="2000" dirty="0" smtClean="0"/>
              <a:t>district staff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587" y="2360950"/>
            <a:ext cx="4443413" cy="3206587"/>
          </a:xfrm>
          <a:prstGeom prst="rect">
            <a:avLst/>
          </a:prstGeom>
          <a:effectLst>
            <a:softEdge rad="203200"/>
          </a:effectLst>
        </p:spPr>
      </p:pic>
    </p:spTree>
    <p:extLst>
      <p:ext uri="{BB962C8B-B14F-4D97-AF65-F5344CB8AC3E}">
        <p14:creationId xmlns:p14="http://schemas.microsoft.com/office/powerpoint/2010/main" val="2418943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914400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800" b="1" dirty="0" smtClean="0">
                <a:latin typeface="+mj-lt"/>
              </a:rPr>
              <a:t>GECs are not new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1437620"/>
            <a:ext cx="6305266" cy="101566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Parkway </a:t>
            </a:r>
            <a:r>
              <a:rPr lang="en-US" sz="2000" dirty="0"/>
              <a:t>systems </a:t>
            </a:r>
            <a:r>
              <a:rPr lang="en-US" sz="2000" dirty="0" smtClean="0"/>
              <a:t>of the 1960s</a:t>
            </a:r>
            <a:endParaRPr lang="en-US" sz="2000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AA Highway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Industrial Parkway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5827" r="6666"/>
          <a:stretch/>
        </p:blipFill>
        <p:spPr>
          <a:xfrm>
            <a:off x="925040" y="2819400"/>
            <a:ext cx="7446320" cy="329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5656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949657"/>
            <a:ext cx="6858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800" b="1" dirty="0" smtClean="0">
                <a:latin typeface="+mj-lt"/>
              </a:rPr>
              <a:t>Current uses</a:t>
            </a:r>
          </a:p>
          <a:p>
            <a:pPr fontAlgn="base"/>
            <a:endParaRPr lang="en-US" sz="20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Louisville-Southern Indiana Ohio River Bridges Project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Mountain Parkway Expansion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359049"/>
            <a:ext cx="2562980" cy="25629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" y="3429000"/>
            <a:ext cx="2928242" cy="121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4244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947382"/>
            <a:ext cx="7924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800" b="1" dirty="0" smtClean="0">
                <a:latin typeface="+mj-lt"/>
              </a:rPr>
              <a:t>Ohio River Bridges Project</a:t>
            </a:r>
          </a:p>
          <a:p>
            <a:pPr fontAlgn="base"/>
            <a:endParaRPr lang="en-US" sz="20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Adding two bridges over the Ohio River between Louisville and Southern Indiana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Reconfiguring interchange in high-traffic, urban area with three interstates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73" y="3352800"/>
            <a:ext cx="6957254" cy="299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701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0F30E28F43D84881B1E447717B93F8" ma:contentTypeVersion="7" ma:contentTypeDescription="Create a new document." ma:contentTypeScope="" ma:versionID="b748e49c15c57adbcf31b8296ec0e051">
  <xsd:schema xmlns:xsd="http://www.w3.org/2001/XMLSchema" xmlns:xs="http://www.w3.org/2001/XMLSchema" xmlns:p="http://schemas.microsoft.com/office/2006/metadata/properties" xmlns:ns2="b47a5aad-adfb-4dac-9d3f-47090e67d565" targetNamespace="http://schemas.microsoft.com/office/2006/metadata/properties" ma:root="true" ma:fieldsID="10e404f992e9072f4276d4f787b18ba3" ns2:_="">
    <xsd:import namespace="b47a5aad-adfb-4dac-9d3f-47090e67d565"/>
    <xsd:element name="properties">
      <xsd:complexType>
        <xsd:sequence>
          <xsd:element name="documentManagement">
            <xsd:complexType>
              <xsd:all>
                <xsd:element ref="ns2:Speakers" minOccurs="0"/>
                <xsd:element ref="ns2:Day" minOccurs="0"/>
                <xsd:element ref="ns2:Year" minOccurs="0"/>
                <xsd:element ref="ns2:Se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7a5aad-adfb-4dac-9d3f-47090e67d565" elementFormDefault="qualified">
    <xsd:import namespace="http://schemas.microsoft.com/office/2006/documentManagement/types"/>
    <xsd:import namespace="http://schemas.microsoft.com/office/infopath/2007/PartnerControls"/>
    <xsd:element name="Speakers" ma:index="4" nillable="true" ma:displayName="Speakers" ma:internalName="Speakers" ma:readOnly="false">
      <xsd:simpleType>
        <xsd:restriction base="dms:Note">
          <xsd:maxLength value="255"/>
        </xsd:restriction>
      </xsd:simpleType>
    </xsd:element>
    <xsd:element name="Day" ma:index="5" nillable="true" ma:displayName="Day" ma:internalName="Day" ma:readOnly="false">
      <xsd:simpleType>
        <xsd:restriction base="dms:Text">
          <xsd:maxLength value="255"/>
        </xsd:restriction>
      </xsd:simpleType>
    </xsd:element>
    <xsd:element name="Year" ma:index="6" nillable="true" ma:displayName="Year" ma:internalName="Year" ma:readOnly="false">
      <xsd:simpleType>
        <xsd:restriction base="dms:Text">
          <xsd:maxLength value="255"/>
        </xsd:restriction>
      </xsd:simpleType>
    </xsd:element>
    <xsd:element name="Section" ma:index="7" nillable="true" ma:displayName="Section" ma:internalName="Section" ma:readOnly="fals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peakers xmlns="b47a5aad-adfb-4dac-9d3f-47090e67d565">Andy Barber, Marshall  Carrier</Speakers>
    <Year xmlns="b47a5aad-adfb-4dac-9d3f-47090e67d565">2015</Year>
    <Section xmlns="b47a5aad-adfb-4dac-9d3f-47090e67d565">Project Management</Section>
    <Day xmlns="b47a5aad-adfb-4dac-9d3f-47090e67d565">Wednesday</Day>
  </documentManagement>
</p:properties>
</file>

<file path=customXml/itemProps1.xml><?xml version="1.0" encoding="utf-8"?>
<ds:datastoreItem xmlns:ds="http://schemas.openxmlformats.org/officeDocument/2006/customXml" ds:itemID="{97F44ADC-C235-4374-820E-4DBA135EDAFE}"/>
</file>

<file path=customXml/itemProps2.xml><?xml version="1.0" encoding="utf-8"?>
<ds:datastoreItem xmlns:ds="http://schemas.openxmlformats.org/officeDocument/2006/customXml" ds:itemID="{AFF7280C-2931-4B05-A7A5-165FB1C7E81D}"/>
</file>

<file path=customXml/itemProps3.xml><?xml version="1.0" encoding="utf-8"?>
<ds:datastoreItem xmlns:ds="http://schemas.openxmlformats.org/officeDocument/2006/customXml" ds:itemID="{D5708499-4C5F-4E95-82C9-EE0C73655FD2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2260</TotalTime>
  <Words>646</Words>
  <Application>Microsoft Office PowerPoint</Application>
  <PresentationFormat>On-screen Show (4:3)</PresentationFormat>
  <Paragraphs>208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Courier New</vt:lpstr>
      <vt:lpstr>Myriad Pro</vt:lpstr>
      <vt:lpstr>Wingdings</vt:lpstr>
      <vt:lpstr>Office Theme</vt:lpstr>
      <vt:lpstr>Partners in Progress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KYTC</dc:creator>
  <cp:lastModifiedBy>Ed Green</cp:lastModifiedBy>
  <cp:revision>80</cp:revision>
  <dcterms:created xsi:type="dcterms:W3CDTF">2015-02-23T18:22:14Z</dcterms:created>
  <dcterms:modified xsi:type="dcterms:W3CDTF">2015-09-08T13:05:38Z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0x0101009E0F30E28F43D84881B1E447717B93F8</vt:lpwstr>
  </property>
</Properties>
</file>